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517D39-5CCE-4732-83CE-989D6BEB3B8E}" type="datetimeFigureOut">
              <a:rPr lang="en-US" smtClean="0"/>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F47D9C-1D2B-4F8C-BF79-A5DDE2279755}" type="slidenum">
              <a:rPr lang="en-US" smtClean="0"/>
              <a:t>‹#›</a:t>
            </a:fld>
            <a:endParaRPr lang="en-US" dirty="0"/>
          </a:p>
        </p:txBody>
      </p:sp>
    </p:spTree>
    <p:extLst>
      <p:ext uri="{BB962C8B-B14F-4D97-AF65-F5344CB8AC3E}">
        <p14:creationId xmlns:p14="http://schemas.microsoft.com/office/powerpoint/2010/main" val="4027605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517D39-5CCE-4732-83CE-989D6BEB3B8E}" type="datetimeFigureOut">
              <a:rPr lang="en-US" smtClean="0"/>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F47D9C-1D2B-4F8C-BF79-A5DDE2279755}" type="slidenum">
              <a:rPr lang="en-US" smtClean="0"/>
              <a:t>‹#›</a:t>
            </a:fld>
            <a:endParaRPr lang="en-US" dirty="0"/>
          </a:p>
        </p:txBody>
      </p:sp>
    </p:spTree>
    <p:extLst>
      <p:ext uri="{BB962C8B-B14F-4D97-AF65-F5344CB8AC3E}">
        <p14:creationId xmlns:p14="http://schemas.microsoft.com/office/powerpoint/2010/main" val="1289388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517D39-5CCE-4732-83CE-989D6BEB3B8E}" type="datetimeFigureOut">
              <a:rPr lang="en-US" smtClean="0"/>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F47D9C-1D2B-4F8C-BF79-A5DDE2279755}" type="slidenum">
              <a:rPr lang="en-US" smtClean="0"/>
              <a:t>‹#›</a:t>
            </a:fld>
            <a:endParaRPr lang="en-US" dirty="0"/>
          </a:p>
        </p:txBody>
      </p:sp>
    </p:spTree>
    <p:extLst>
      <p:ext uri="{BB962C8B-B14F-4D97-AF65-F5344CB8AC3E}">
        <p14:creationId xmlns:p14="http://schemas.microsoft.com/office/powerpoint/2010/main" val="275101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517D39-5CCE-4732-83CE-989D6BEB3B8E}" type="datetimeFigureOut">
              <a:rPr lang="en-US" smtClean="0"/>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F47D9C-1D2B-4F8C-BF79-A5DDE2279755}" type="slidenum">
              <a:rPr lang="en-US" smtClean="0"/>
              <a:t>‹#›</a:t>
            </a:fld>
            <a:endParaRPr lang="en-US" dirty="0"/>
          </a:p>
        </p:txBody>
      </p:sp>
    </p:spTree>
    <p:extLst>
      <p:ext uri="{BB962C8B-B14F-4D97-AF65-F5344CB8AC3E}">
        <p14:creationId xmlns:p14="http://schemas.microsoft.com/office/powerpoint/2010/main" val="381691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17D39-5CCE-4732-83CE-989D6BEB3B8E}" type="datetimeFigureOut">
              <a:rPr lang="en-US" smtClean="0"/>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F47D9C-1D2B-4F8C-BF79-A5DDE2279755}" type="slidenum">
              <a:rPr lang="en-US" smtClean="0"/>
              <a:t>‹#›</a:t>
            </a:fld>
            <a:endParaRPr lang="en-US" dirty="0"/>
          </a:p>
        </p:txBody>
      </p:sp>
    </p:spTree>
    <p:extLst>
      <p:ext uri="{BB962C8B-B14F-4D97-AF65-F5344CB8AC3E}">
        <p14:creationId xmlns:p14="http://schemas.microsoft.com/office/powerpoint/2010/main" val="3569545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517D39-5CCE-4732-83CE-989D6BEB3B8E}" type="datetimeFigureOut">
              <a:rPr lang="en-US" smtClean="0"/>
              <a:t>6/29/2017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F47D9C-1D2B-4F8C-BF79-A5DDE2279755}" type="slidenum">
              <a:rPr lang="en-US" smtClean="0"/>
              <a:t>‹#›</a:t>
            </a:fld>
            <a:endParaRPr lang="en-US" dirty="0"/>
          </a:p>
        </p:txBody>
      </p:sp>
    </p:spTree>
    <p:extLst>
      <p:ext uri="{BB962C8B-B14F-4D97-AF65-F5344CB8AC3E}">
        <p14:creationId xmlns:p14="http://schemas.microsoft.com/office/powerpoint/2010/main" val="347648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517D39-5CCE-4732-83CE-989D6BEB3B8E}" type="datetimeFigureOut">
              <a:rPr lang="en-US" smtClean="0"/>
              <a:t>6/29/2017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F47D9C-1D2B-4F8C-BF79-A5DDE2279755}" type="slidenum">
              <a:rPr lang="en-US" smtClean="0"/>
              <a:t>‹#›</a:t>
            </a:fld>
            <a:endParaRPr lang="en-US" dirty="0"/>
          </a:p>
        </p:txBody>
      </p:sp>
    </p:spTree>
    <p:extLst>
      <p:ext uri="{BB962C8B-B14F-4D97-AF65-F5344CB8AC3E}">
        <p14:creationId xmlns:p14="http://schemas.microsoft.com/office/powerpoint/2010/main" val="43944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517D39-5CCE-4732-83CE-989D6BEB3B8E}" type="datetimeFigureOut">
              <a:rPr lang="en-US" smtClean="0"/>
              <a:t>6/29/2017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F47D9C-1D2B-4F8C-BF79-A5DDE2279755}" type="slidenum">
              <a:rPr lang="en-US" smtClean="0"/>
              <a:t>‹#›</a:t>
            </a:fld>
            <a:endParaRPr lang="en-US" dirty="0"/>
          </a:p>
        </p:txBody>
      </p:sp>
    </p:spTree>
    <p:extLst>
      <p:ext uri="{BB962C8B-B14F-4D97-AF65-F5344CB8AC3E}">
        <p14:creationId xmlns:p14="http://schemas.microsoft.com/office/powerpoint/2010/main" val="652844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17D39-5CCE-4732-83CE-989D6BEB3B8E}" type="datetimeFigureOut">
              <a:rPr lang="en-US" smtClean="0"/>
              <a:t>6/29/2017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F47D9C-1D2B-4F8C-BF79-A5DDE2279755}" type="slidenum">
              <a:rPr lang="en-US" smtClean="0"/>
              <a:t>‹#›</a:t>
            </a:fld>
            <a:endParaRPr lang="en-US" dirty="0"/>
          </a:p>
        </p:txBody>
      </p:sp>
    </p:spTree>
    <p:extLst>
      <p:ext uri="{BB962C8B-B14F-4D97-AF65-F5344CB8AC3E}">
        <p14:creationId xmlns:p14="http://schemas.microsoft.com/office/powerpoint/2010/main" val="306191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517D39-5CCE-4732-83CE-989D6BEB3B8E}" type="datetimeFigureOut">
              <a:rPr lang="en-US" smtClean="0"/>
              <a:t>6/29/2017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F47D9C-1D2B-4F8C-BF79-A5DDE2279755}" type="slidenum">
              <a:rPr lang="en-US" smtClean="0"/>
              <a:t>‹#›</a:t>
            </a:fld>
            <a:endParaRPr lang="en-US" dirty="0"/>
          </a:p>
        </p:txBody>
      </p:sp>
    </p:spTree>
    <p:extLst>
      <p:ext uri="{BB962C8B-B14F-4D97-AF65-F5344CB8AC3E}">
        <p14:creationId xmlns:p14="http://schemas.microsoft.com/office/powerpoint/2010/main" val="1387454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517D39-5CCE-4732-83CE-989D6BEB3B8E}" type="datetimeFigureOut">
              <a:rPr lang="en-US" smtClean="0"/>
              <a:t>6/29/2017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F47D9C-1D2B-4F8C-BF79-A5DDE2279755}" type="slidenum">
              <a:rPr lang="en-US" smtClean="0"/>
              <a:t>‹#›</a:t>
            </a:fld>
            <a:endParaRPr lang="en-US" dirty="0"/>
          </a:p>
        </p:txBody>
      </p:sp>
    </p:spTree>
    <p:extLst>
      <p:ext uri="{BB962C8B-B14F-4D97-AF65-F5344CB8AC3E}">
        <p14:creationId xmlns:p14="http://schemas.microsoft.com/office/powerpoint/2010/main" val="390118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17D39-5CCE-4732-83CE-989D6BEB3B8E}" type="datetimeFigureOut">
              <a:rPr lang="en-US" smtClean="0"/>
              <a:t>6/29/2017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47D9C-1D2B-4F8C-BF79-A5DDE2279755}" type="slidenum">
              <a:rPr lang="en-US" smtClean="0"/>
              <a:t>‹#›</a:t>
            </a:fld>
            <a:endParaRPr lang="en-US" dirty="0"/>
          </a:p>
        </p:txBody>
      </p:sp>
    </p:spTree>
    <p:extLst>
      <p:ext uri="{BB962C8B-B14F-4D97-AF65-F5344CB8AC3E}">
        <p14:creationId xmlns:p14="http://schemas.microsoft.com/office/powerpoint/2010/main" val="474446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llpolicies.oclc.org/dill-ui/SignIn.do"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Creating an EAST entry in OCLC Policies Directory</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29579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l"/>
            <a:r>
              <a:rPr lang="en-US" sz="1800" b="1" dirty="0" smtClean="0"/>
              <a:t>10. “Details” : You can select “Request Methods” (email/fax/ALA/OCLC ILL, etc.); “Handling Methods” (standard or rush); “Delivery Methods”</a:t>
            </a:r>
            <a:br>
              <a:rPr lang="en-US" sz="1800" b="1" dirty="0" smtClean="0"/>
            </a:br>
            <a:r>
              <a:rPr lang="en-US" sz="1800" b="1" dirty="0" smtClean="0"/>
              <a:t>(mail/fax/Odyssey/</a:t>
            </a:r>
            <a:r>
              <a:rPr lang="en-US" sz="1800" b="1" strike="sngStrike" dirty="0" smtClean="0"/>
              <a:t>Ariel </a:t>
            </a:r>
            <a:r>
              <a:rPr lang="en-US" sz="1800" b="1" dirty="0" smtClean="0">
                <a:sym typeface="Wingdings" panose="05000000000000000000" pitchFamily="2" charset="2"/>
              </a:rPr>
              <a:t>/courier, etc.). . .</a:t>
            </a:r>
            <a:endParaRPr lang="en-US" sz="1800" b="1" dirty="0"/>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1676400"/>
            <a:ext cx="6124575"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531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b="1" dirty="0" smtClean="0"/>
              <a:t>. . .and “Billing Methods” (IFM/invoices/credit card/IFLA </a:t>
            </a:r>
            <a:r>
              <a:rPr lang="en-US" sz="1800" b="1" dirty="0" err="1" smtClean="0"/>
              <a:t>voucher,etc</a:t>
            </a:r>
            <a:r>
              <a:rPr lang="en-US" sz="1800" b="1" dirty="0" smtClean="0"/>
              <a:t>.)  With each of these, you should click “Add [whatever] Method” before each entry you want to make. </a:t>
            </a:r>
            <a:endParaRPr lang="en-US" sz="1800" b="1" dirty="0"/>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676400"/>
            <a:ext cx="6076950"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0" y="3034099"/>
            <a:ext cx="2037224" cy="276999"/>
          </a:xfrm>
          <a:prstGeom prst="rect">
            <a:avLst/>
          </a:prstGeom>
          <a:noFill/>
        </p:spPr>
        <p:txBody>
          <a:bodyPr wrap="none" rtlCol="0">
            <a:spAutoFit/>
          </a:bodyPr>
          <a:lstStyle/>
          <a:p>
            <a:r>
              <a:rPr lang="en-US" sz="1200" dirty="0" smtClean="0"/>
              <a:t>Click these to add each entry!</a:t>
            </a:r>
            <a:endParaRPr lang="en-US" sz="1200" dirty="0"/>
          </a:p>
        </p:txBody>
      </p:sp>
      <p:cxnSp>
        <p:nvCxnSpPr>
          <p:cNvPr id="6" name="Straight Arrow Connector 5"/>
          <p:cNvCxnSpPr>
            <a:stCxn id="4" idx="1"/>
          </p:cNvCxnSpPr>
          <p:nvPr/>
        </p:nvCxnSpPr>
        <p:spPr>
          <a:xfrm flipH="1" flipV="1">
            <a:off x="3276600" y="3172598"/>
            <a:ext cx="1295400" cy="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142004" y="3296143"/>
            <a:ext cx="1447800" cy="87990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142004" y="3311098"/>
            <a:ext cx="2448608" cy="202290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694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b="1" dirty="0" smtClean="0"/>
              <a:t>11. Add any notes you would like to make here, then click “Save”.</a:t>
            </a:r>
            <a:endParaRPr lang="en-US" sz="1800" b="1"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548" y="1676400"/>
            <a:ext cx="626745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6705600" y="4572000"/>
            <a:ext cx="0" cy="685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357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b="1" dirty="0" smtClean="0"/>
              <a:t>12.  For loans, under “Service”, you </a:t>
            </a:r>
            <a:r>
              <a:rPr lang="en-US" sz="1800" b="1" dirty="0" smtClean="0"/>
              <a:t>should </a:t>
            </a:r>
            <a:r>
              <a:rPr lang="en-US" sz="1800" b="1" dirty="0" smtClean="0"/>
              <a:t>enter the maximum number of items you will loan, the number of renewals you will grant, and the length of time for which you will loan and renew.  (Note: any number of days divisible by 30 will be automatically converted to months; any number of days divisible by 7 will be converted to weeks.) Also, fees are obviously per request or item and not per page.  Everything else is the same as for copies.</a:t>
            </a:r>
            <a:endParaRPr lang="en-US" sz="1800" b="1"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604837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8732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t>13.  If you want to edit a policy, click the “Edit” link as shown below, make whatever changes you want, and then click “Save” at the bottom of the policy.</a:t>
            </a:r>
            <a:endParaRPr lang="en-US" sz="1800" b="1" dirty="0"/>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1681163"/>
            <a:ext cx="8001001" cy="449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6858000" y="2514600"/>
            <a:ext cx="838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199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b="1" dirty="0" smtClean="0"/>
              <a:t>Here’s what our loan policy for EAST looks like.</a:t>
            </a:r>
            <a:endParaRPr lang="en-US" sz="1800" b="1" dirty="0"/>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7924800"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0899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088" y="1243013"/>
            <a:ext cx="6219825"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762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228725"/>
            <a:ext cx="6048375"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0403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33488"/>
            <a:ext cx="6096000"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885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238" y="1176338"/>
            <a:ext cx="6105525"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5636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304800"/>
            <a:ext cx="7162800" cy="1477328"/>
          </a:xfrm>
          <a:prstGeom prst="rect">
            <a:avLst/>
          </a:prstGeom>
          <a:noFill/>
        </p:spPr>
        <p:txBody>
          <a:bodyPr wrap="square" rtlCol="0">
            <a:spAutoFit/>
          </a:bodyPr>
          <a:lstStyle/>
          <a:p>
            <a:pPr marL="342900" indent="-342900">
              <a:buAutoNum type="arabicPeriod"/>
            </a:pPr>
            <a:r>
              <a:rPr lang="en-US" b="1" dirty="0" smtClean="0"/>
              <a:t>Go </a:t>
            </a:r>
            <a:r>
              <a:rPr lang="en-US" b="1" dirty="0"/>
              <a:t>to </a:t>
            </a:r>
            <a:r>
              <a:rPr lang="en-US" b="1" u="sng" dirty="0">
                <a:hlinkClick r:id="rId2"/>
              </a:rPr>
              <a:t>https://illpolicies.oclc.org/dill-ui/SignIn.do</a:t>
            </a:r>
            <a:r>
              <a:rPr lang="en-US" b="1" dirty="0" smtClean="0"/>
              <a:t>.</a:t>
            </a:r>
          </a:p>
          <a:p>
            <a:pPr marL="342900" indent="-342900">
              <a:buAutoNum type="arabicPeriod"/>
            </a:pPr>
            <a:r>
              <a:rPr lang="en-US" b="1" dirty="0"/>
              <a:t>Log in, using either your nine-digit OCLC user ID and corresponding password, or using your WorldShare ILL username and password (this will probably require you to search  your institution’s name or OCLC symbol.)</a:t>
            </a:r>
            <a:endParaRPr lang="en-US"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671415" y="1981200"/>
            <a:ext cx="5943600" cy="4324350"/>
          </a:xfrm>
          <a:prstGeom prst="rect">
            <a:avLst/>
          </a:prstGeom>
        </p:spPr>
      </p:pic>
      <p:sp>
        <p:nvSpPr>
          <p:cNvPr id="8" name="TextBox 7"/>
          <p:cNvSpPr txBox="1"/>
          <p:nvPr/>
        </p:nvSpPr>
        <p:spPr>
          <a:xfrm>
            <a:off x="6248400" y="3207562"/>
            <a:ext cx="1059906" cy="553998"/>
          </a:xfrm>
          <a:prstGeom prst="rect">
            <a:avLst/>
          </a:prstGeom>
          <a:noFill/>
        </p:spPr>
        <p:txBody>
          <a:bodyPr wrap="none" rtlCol="0">
            <a:spAutoFit/>
          </a:bodyPr>
          <a:lstStyle/>
          <a:p>
            <a:r>
              <a:rPr lang="en-US" sz="1000" dirty="0" smtClean="0"/>
              <a:t>Click here to use</a:t>
            </a:r>
          </a:p>
          <a:p>
            <a:r>
              <a:rPr lang="en-US" sz="1000" dirty="0" smtClean="0"/>
              <a:t>your </a:t>
            </a:r>
            <a:r>
              <a:rPr lang="en-US" sz="1000" dirty="0" err="1" smtClean="0"/>
              <a:t>Worldshare</a:t>
            </a:r>
            <a:endParaRPr lang="en-US" sz="1000" dirty="0" smtClean="0"/>
          </a:p>
          <a:p>
            <a:r>
              <a:rPr lang="en-US" sz="1000" dirty="0" smtClean="0"/>
              <a:t>log-in.</a:t>
            </a:r>
          </a:p>
        </p:txBody>
      </p:sp>
      <p:cxnSp>
        <p:nvCxnSpPr>
          <p:cNvPr id="10" name="Straight Arrow Connector 9"/>
          <p:cNvCxnSpPr/>
          <p:nvPr/>
        </p:nvCxnSpPr>
        <p:spPr>
          <a:xfrm flipH="1">
            <a:off x="5236436" y="3484561"/>
            <a:ext cx="990600" cy="40880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801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228725"/>
            <a:ext cx="60198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946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247775"/>
            <a:ext cx="6057900"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1797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1243013"/>
            <a:ext cx="611505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1420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b="1" dirty="0" smtClean="0"/>
              <a:t>14. For contact information, choose the “Contacts” tab.</a:t>
            </a:r>
            <a:endParaRPr lang="en-US" sz="1800" b="1"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152" y="2514600"/>
            <a:ext cx="565785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6248400" y="2209800"/>
            <a:ext cx="0" cy="762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638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b="1" dirty="0" smtClean="0"/>
              <a:t>15. Click on “Add” button at top right to add a new category of contact.</a:t>
            </a:r>
            <a:endParaRPr lang="en-US" sz="1800" b="1"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00275"/>
            <a:ext cx="76962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7162800" y="2819400"/>
            <a:ext cx="838200" cy="762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9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b="1" dirty="0" smtClean="0"/>
              <a:t>16. Choose the “Contact Type” you want (most are self-explanatory; “Electronic” can be used for email, Skype, Twitter, etc.; “ILLiad” can be used for Odyssey address.) Then fill in the information as shown in the next few slides. . .</a:t>
            </a:r>
            <a:endParaRPr lang="en-US" sz="1800" b="1"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6105525"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872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60579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8826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b="1" dirty="0" smtClean="0"/>
              <a:t>. . .and click “Save.”</a:t>
            </a:r>
            <a:endParaRPr lang="en-US" sz="1800" b="1"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76400"/>
            <a:ext cx="6057900"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7010400" y="4343400"/>
            <a:ext cx="0"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319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b="1" dirty="0" smtClean="0"/>
              <a:t>Again, here’s what our “General” entry looks like.</a:t>
            </a:r>
            <a:endParaRPr lang="en-US" sz="1800" b="1"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76400"/>
            <a:ext cx="6105525"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253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238" y="1238250"/>
            <a:ext cx="6105525"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845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US" sz="1800" dirty="0" smtClean="0"/>
              <a:t>3.</a:t>
            </a:r>
            <a:r>
              <a:rPr lang="en-US" sz="1800" b="1" dirty="0"/>
              <a:t> Click on the “Policies” tab.</a:t>
            </a:r>
            <a:r>
              <a:rPr lang="en-US" sz="1800" dirty="0"/>
              <a:t/>
            </a:r>
            <a:br>
              <a:rPr lang="en-US" sz="1800" dirty="0"/>
            </a:br>
            <a:endParaRPr lang="en-US" sz="1800" dirty="0"/>
          </a:p>
        </p:txBody>
      </p:sp>
      <p:pic>
        <p:nvPicPr>
          <p:cNvPr id="4" name="Content Placeholder 3"/>
          <p:cNvPicPr>
            <a:picLocks noGrp="1"/>
          </p:cNvPicPr>
          <p:nvPr>
            <p:ph idx="1"/>
          </p:nvPr>
        </p:nvPicPr>
        <p:blipFill>
          <a:blip r:embed="rId2"/>
          <a:stretch>
            <a:fillRect/>
          </a:stretch>
        </p:blipFill>
        <p:spPr>
          <a:xfrm>
            <a:off x="548922" y="1600200"/>
            <a:ext cx="8046156" cy="4525963"/>
          </a:xfrm>
          <a:prstGeom prst="rect">
            <a:avLst/>
          </a:prstGeom>
        </p:spPr>
      </p:pic>
      <p:cxnSp>
        <p:nvCxnSpPr>
          <p:cNvPr id="5" name="Straight Arrow Connector 4"/>
          <p:cNvCxnSpPr/>
          <p:nvPr/>
        </p:nvCxnSpPr>
        <p:spPr>
          <a:xfrm flipH="1">
            <a:off x="2895600" y="2438400"/>
            <a:ext cx="609600" cy="2381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977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Questions? Contact David Perry at dgperry@brynmawr.edu</a:t>
            </a:r>
            <a:r>
              <a:rPr lang="en-US" sz="3200" b="1" dirty="0" smtClean="0"/>
              <a:t>.</a:t>
            </a:r>
            <a:endParaRPr lang="en-US" sz="3200"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53252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l"/>
            <a:r>
              <a:rPr lang="en-US" sz="1800" b="1" dirty="0" smtClean="0"/>
              <a:t>3. There </a:t>
            </a:r>
            <a:r>
              <a:rPr lang="en-US" sz="1800" b="1" dirty="0"/>
              <a:t>are sections in the “Policies” tab for both copies and loans, so remember that you will need to change both sections.</a:t>
            </a:r>
            <a:r>
              <a:rPr lang="en-US" sz="1800" dirty="0"/>
              <a:t/>
            </a:r>
            <a:br>
              <a:rPr lang="en-US" sz="1800" dirty="0"/>
            </a:br>
            <a:r>
              <a:rPr lang="en-US" sz="1800" dirty="0" smtClean="0"/>
              <a:t>4. </a:t>
            </a:r>
            <a:r>
              <a:rPr lang="en-US" sz="1800" b="1" dirty="0" smtClean="0"/>
              <a:t>To </a:t>
            </a:r>
            <a:r>
              <a:rPr lang="en-US" sz="1800" b="1" dirty="0"/>
              <a:t>add a new policy, click the “Add” button at the other end of the line that says “Copies“ or “Loans.”</a:t>
            </a:r>
            <a:endParaRPr lang="en-US" sz="1800"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777240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7010400" y="1752600"/>
            <a:ext cx="10668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682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b="1" dirty="0" smtClean="0"/>
              <a:t>5. Add policy name here.</a:t>
            </a:r>
            <a:endParaRPr lang="en-US" sz="1800" b="1"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622935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2819400" y="2057400"/>
            <a:ext cx="12192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823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b="1" dirty="0" smtClean="0"/>
              <a:t>6.  Select media included under copy policy here.</a:t>
            </a:r>
            <a:endParaRPr lang="en-US" sz="1800" b="1"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34365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2971800" y="4114800"/>
            <a:ext cx="9144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628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1800" b="1" dirty="0" smtClean="0"/>
              <a:t>7. Click on “Add Copy Fee”, choose increment (by request/page/item/exposure), minimum and maximum (i.e., 1-50 pages) and fee for each increment.  Also choose appropriate currency and reciprocal type (“Free” means if they don’t charge you, you don’t charge them, “Fee” means you charge what they charge, etc.)</a:t>
            </a:r>
            <a:endParaRPr lang="en-US" sz="1800" b="1"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457" y="1752600"/>
            <a:ext cx="6124575"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72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1800" b="1" dirty="0" smtClean="0"/>
              <a:t>8. “Borrowers”: Under “OCLC Group, choose EAST and whatever other groups you want to include in that policy; for “Library Categories,” pick the types of libraries covered by the policy. “States/Provinces” and “Countries” are optional if you want them.</a:t>
            </a:r>
            <a:endParaRPr lang="en-US" sz="1800" b="1"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021" y="1676400"/>
            <a:ext cx="6086475"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62600" y="3429000"/>
            <a:ext cx="610873" cy="461665"/>
          </a:xfrm>
          <a:prstGeom prst="rect">
            <a:avLst/>
          </a:prstGeom>
          <a:noFill/>
        </p:spPr>
        <p:txBody>
          <a:bodyPr wrap="none" rtlCol="0">
            <a:spAutoFit/>
          </a:bodyPr>
          <a:lstStyle/>
          <a:p>
            <a:r>
              <a:rPr lang="en-US" sz="1200" dirty="0" smtClean="0"/>
              <a:t>Here’s </a:t>
            </a:r>
          </a:p>
          <a:p>
            <a:r>
              <a:rPr lang="en-US" sz="1200" dirty="0" smtClean="0"/>
              <a:t>EAST!</a:t>
            </a:r>
            <a:endParaRPr lang="en-US" sz="1200" dirty="0"/>
          </a:p>
        </p:txBody>
      </p:sp>
      <p:cxnSp>
        <p:nvCxnSpPr>
          <p:cNvPr id="6" name="Straight Arrow Connector 5"/>
          <p:cNvCxnSpPr/>
          <p:nvPr/>
        </p:nvCxnSpPr>
        <p:spPr>
          <a:xfrm flipH="1">
            <a:off x="4876800" y="3659832"/>
            <a:ext cx="609600" cy="739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22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b="1" dirty="0" smtClean="0"/>
              <a:t>9. “Items” : Can indicate what “Collections” (set these up in “Collections” if wanted), “Formats” you will copy/lend from and what “Restrictions” you place on the items (last applies more to loans then copies.)</a:t>
            </a:r>
            <a:endParaRPr lang="en-US" sz="1800" b="1"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682" y="1676400"/>
            <a:ext cx="6096000"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768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634</Words>
  <Application>Microsoft Office PowerPoint</Application>
  <PresentationFormat>On-screen Show (4:3)</PresentationFormat>
  <Paragraphs>28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Creating an EAST entry in OCLC Policies Directory</vt:lpstr>
      <vt:lpstr>PowerPoint Presentation</vt:lpstr>
      <vt:lpstr>3. Click on the “Policies” tab. </vt:lpstr>
      <vt:lpstr>3. There are sections in the “Policies” tab for both copies and loans, so remember that you will need to change both sections. 4. To add a new policy, click the “Add” button at the other end of the line that says “Copies“ or “Loans.”</vt:lpstr>
      <vt:lpstr>5. Add policy name here.</vt:lpstr>
      <vt:lpstr>6.  Select media included under copy policy here.</vt:lpstr>
      <vt:lpstr>7. Click on “Add Copy Fee”, choose increment (by request/page/item/exposure), minimum and maximum (i.e., 1-50 pages) and fee for each increment.  Also choose appropriate currency and reciprocal type (“Free” means if they don’t charge you, you don’t charge them, “Fee” means you charge what they charge, etc.)</vt:lpstr>
      <vt:lpstr>8. “Borrowers”: Under “OCLC Group, choose EAST and whatever other groups you want to include in that policy; for “Library Categories,” pick the types of libraries covered by the policy. “States/Provinces” and “Countries” are optional if you want them.</vt:lpstr>
      <vt:lpstr>9. “Items” : Can indicate what “Collections” (set these up in “Collections” if wanted), “Formats” you will copy/lend from and what “Restrictions” you place on the items (last applies more to loans then copies.)</vt:lpstr>
      <vt:lpstr>10. “Details” : You can select “Request Methods” (email/fax/ALA/OCLC ILL, etc.); “Handling Methods” (standard or rush); “Delivery Methods” (mail/fax/Odyssey/Ariel /courier, etc.). . .</vt:lpstr>
      <vt:lpstr>. . .and “Billing Methods” (IFM/invoices/credit card/IFLA voucher,etc.)  With each of these, you should click “Add [whatever] Method” before each entry you want to make. </vt:lpstr>
      <vt:lpstr>11. Add any notes you would like to make here, then click “Save”.</vt:lpstr>
      <vt:lpstr>12.  For loans, under “Service”, you should enter the maximum number of items you will loan, the number of renewals you will grant, and the length of time for which you will loan and renew.  (Note: any number of days divisible by 30 will be automatically converted to months; any number of days divisible by 7 will be converted to weeks.) Also, fees are obviously per request or item and not per page.  Everything else is the same as for copies.</vt:lpstr>
      <vt:lpstr>13.  If you want to edit a policy, click the “Edit” link as shown below, make whatever changes you want, and then click “Save” at the bottom of the policy.</vt:lpstr>
      <vt:lpstr>Here’s what our loan policy for EAST looks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14. For contact information, choose the “Contacts” tab.</vt:lpstr>
      <vt:lpstr>15. Click on “Add” button at top right to add a new category of contact.</vt:lpstr>
      <vt:lpstr>16. Choose the “Contact Type” you want (most are self-explanatory; “Electronic” can be used for email, Skype, Twitter, etc.; “ILLiad” can be used for Odyssey address.) Then fill in the information as shown in the next few slides. . .</vt:lpstr>
      <vt:lpstr>PowerPoint Presentation</vt:lpstr>
      <vt:lpstr>. . .and click “Save.”</vt:lpstr>
      <vt:lpstr>Again, here’s what our “General” entry looks like.</vt:lpstr>
      <vt:lpstr>PowerPoint Presentation</vt:lpstr>
      <vt:lpstr>Questions? Contact David Perry at dgperry@brynmawr.edu.</vt:lpstr>
    </vt:vector>
  </TitlesOfParts>
  <Company>Bryn Mawr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 EAST entry in OCLC Policies Directory</dc:title>
  <dc:creator>David Perry</dc:creator>
  <cp:lastModifiedBy>David Perry</cp:lastModifiedBy>
  <cp:revision>13</cp:revision>
  <dcterms:created xsi:type="dcterms:W3CDTF">2017-06-28T17:44:57Z</dcterms:created>
  <dcterms:modified xsi:type="dcterms:W3CDTF">2017-06-29T18:37:47Z</dcterms:modified>
</cp:coreProperties>
</file>